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Roboto"/>
      <p:regular r:id="rId17"/>
      <p:bold r:id="rId18"/>
      <p:italic r:id="rId19"/>
      <p:boldItalic r:id="rId20"/>
    </p:embeddedFont>
    <p:embeddedFont>
      <p:font typeface="Inter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426a43a8c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7426a43a8c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7426a43a8c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426a43a8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426a43a8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7426a43a8c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426a43a8c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426a43a8c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7426a43a8c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426a43a8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7426a43a8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7426a43a8c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Análisis Predictivo de Churn de Clientes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200" y="4630706"/>
            <a:ext cx="75564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Proyecto es desarrollar un modelo de machine learning que permita </a:t>
            </a:r>
            <a:r>
              <a:rPr b="1" lang="en-US" sz="1800">
                <a:solidFill>
                  <a:schemeClr val="dk1"/>
                </a:solidFill>
              </a:rPr>
              <a:t>predecir la pérdida de clientes (Churn)</a:t>
            </a:r>
            <a:r>
              <a:rPr lang="en-US" sz="1800">
                <a:solidFill>
                  <a:schemeClr val="dk1"/>
                </a:solidFill>
              </a:rPr>
              <a:t> en una empresa de telecomunicaciones llamada </a:t>
            </a:r>
            <a:r>
              <a:rPr b="1" i="1" lang="en-US" sz="1800">
                <a:solidFill>
                  <a:schemeClr val="dk1"/>
                </a:solidFill>
              </a:rPr>
              <a:t>TelecomX</a:t>
            </a:r>
            <a:r>
              <a:rPr lang="en-US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Este modelo tiene como objetivo anticipar qué clientes podrían abandonar la compañía, permitiendo así </a:t>
            </a:r>
            <a:r>
              <a:rPr b="1" lang="en-US" sz="1800">
                <a:solidFill>
                  <a:schemeClr val="dk1"/>
                </a:solidFill>
              </a:rPr>
              <a:t>diseñar estrategias preventivas de retención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2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>
            <a:off x="423698" y="130024"/>
            <a:ext cx="5847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Optimización y Conclusiones</a:t>
            </a:r>
            <a:endParaRPr b="0" i="0" sz="3200" u="none" cap="none" strike="noStrike"/>
          </a:p>
        </p:txBody>
      </p:sp>
      <p:sp>
        <p:nvSpPr>
          <p:cNvPr id="256" name="Google Shape;256;p22"/>
          <p:cNvSpPr/>
          <p:nvPr/>
        </p:nvSpPr>
        <p:spPr>
          <a:xfrm>
            <a:off x="423698" y="709277"/>
            <a:ext cx="2699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Ajuste de Hiperparámetros</a:t>
            </a:r>
            <a:endParaRPr b="0" i="0" sz="1600" u="none" cap="none" strike="noStrike"/>
          </a:p>
        </p:txBody>
      </p:sp>
      <p:sp>
        <p:nvSpPr>
          <p:cNvPr id="257" name="Google Shape;257;p22"/>
          <p:cNvSpPr/>
          <p:nvPr/>
        </p:nvSpPr>
        <p:spPr>
          <a:xfrm>
            <a:off x="423700" y="1031425"/>
            <a:ext cx="5695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realizó un ajuste de hiperparámetros con GridSearchCV para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XGBoost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LightGBM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Random Forest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buscando maximizar el recall.</a:t>
            </a:r>
            <a:endParaRPr b="0" i="0" sz="1250" u="none" cap="none" strike="noStrike"/>
          </a:p>
        </p:txBody>
      </p:sp>
      <p:pic>
        <p:nvPicPr>
          <p:cNvPr descr="preencoded.png"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627" y="2085750"/>
            <a:ext cx="5695198" cy="446643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23698" y="7078747"/>
            <a:ext cx="65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XGBoost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obtuvo el mejor recall (0.846), seguido de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Random Forest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(0.837) y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LightGBM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(0.833).</a:t>
            </a:r>
            <a:endParaRPr b="0" i="0" sz="1250" u="none" cap="none" strike="noStrike"/>
          </a:p>
        </p:txBody>
      </p:sp>
      <p:sp>
        <p:nvSpPr>
          <p:cNvPr id="260" name="Google Shape;260;p22"/>
          <p:cNvSpPr/>
          <p:nvPr/>
        </p:nvSpPr>
        <p:spPr>
          <a:xfrm>
            <a:off x="7551465" y="643927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Curva ROC y AUC</a:t>
            </a:r>
            <a:endParaRPr b="0" i="0" sz="1600" u="none" cap="none" strike="noStrike"/>
          </a:p>
        </p:txBody>
      </p:sp>
      <p:sp>
        <p:nvSpPr>
          <p:cNvPr id="261" name="Google Shape;261;p22"/>
          <p:cNvSpPr/>
          <p:nvPr/>
        </p:nvSpPr>
        <p:spPr>
          <a:xfrm>
            <a:off x="7439390" y="966064"/>
            <a:ext cx="653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 curva ROC evalúa el rendimiento de los modelos en la clasificación binaria.</a:t>
            </a:r>
            <a:endParaRPr b="0" i="0" sz="1250" u="none" cap="none" strike="noStrike"/>
          </a:p>
        </p:txBody>
      </p:sp>
      <p:pic>
        <p:nvPicPr>
          <p:cNvPr descr="preencoded.png" id="262" name="Google Shape;2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000" y="1535013"/>
            <a:ext cx="7427526" cy="514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/>
          <p:nvPr/>
        </p:nvSpPr>
        <p:spPr>
          <a:xfrm>
            <a:off x="7313327" y="6987066"/>
            <a:ext cx="65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XGBoost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también se destacó con el mejor AUC (0.834), indicando una excelente capacidad para distinguir entre clientes que hacen churn y los que no.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00" y="4218388"/>
            <a:ext cx="62103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450" y="3458100"/>
            <a:ext cx="5316450" cy="44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452" y="877800"/>
            <a:ext cx="8722451" cy="19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/>
        </p:nvSpPr>
        <p:spPr>
          <a:xfrm>
            <a:off x="294175" y="322150"/>
            <a:ext cx="7876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0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XGBoost   es el modelo de mejor  Comportamiento</a:t>
            </a:r>
            <a:endParaRPr sz="2200"/>
          </a:p>
        </p:txBody>
      </p:sp>
      <p:sp>
        <p:nvSpPr>
          <p:cNvPr id="273" name="Google Shape;273;p23"/>
          <p:cNvSpPr txBox="1"/>
          <p:nvPr/>
        </p:nvSpPr>
        <p:spPr>
          <a:xfrm>
            <a:off x="421450" y="3458100"/>
            <a:ext cx="6616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Como influyen las variables en el modelo ,  analisis para conclusiones</a:t>
            </a:r>
            <a:endParaRPr b="1" sz="13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/>
          <p:nvPr/>
        </p:nvSpPr>
        <p:spPr>
          <a:xfrm flipH="1">
            <a:off x="326975" y="80400"/>
            <a:ext cx="6728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32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Recomendaciones Estratégicas</a:t>
            </a:r>
            <a:endParaRPr b="0" i="0" sz="3250" u="none" cap="none" strike="noStrike"/>
          </a:p>
        </p:txBody>
      </p:sp>
      <p:sp>
        <p:nvSpPr>
          <p:cNvPr id="280" name="Google Shape;280;p24"/>
          <p:cNvSpPr/>
          <p:nvPr/>
        </p:nvSpPr>
        <p:spPr>
          <a:xfrm>
            <a:off x="793800" y="1423050"/>
            <a:ext cx="6408000" cy="32691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B9B2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763401" y="1542150"/>
            <a:ext cx="121800" cy="3148800"/>
          </a:xfrm>
          <a:prstGeom prst="roundRect">
            <a:avLst>
              <a:gd fmla="val 50000" name="adj"/>
            </a:avLst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1096799" y="147155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Contratos Largos</a:t>
            </a:r>
            <a:endParaRPr b="0" i="0" sz="2200" u="none" cap="none" strike="noStrike"/>
          </a:p>
        </p:txBody>
      </p:sp>
      <p:sp>
        <p:nvSpPr>
          <p:cNvPr id="283" name="Google Shape;283;p24"/>
          <p:cNvSpPr/>
          <p:nvPr/>
        </p:nvSpPr>
        <p:spPr>
          <a:xfrm>
            <a:off x="1031675" y="1822650"/>
            <a:ext cx="60237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5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Incentivar contratos de dos años, ya que reducen significativamente el riesgo de churn.</a:t>
            </a:r>
            <a:endParaRPr b="0" i="0" sz="1550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5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Migración: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los clientes que hoy no tienen contrato y tienen unos de corta 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duración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ofrecer planes atractivos para alargar su permanencia en la 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compañía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5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Fidelizacion: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puede ser a 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través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agregar servicios , descuentos por permanencia o beneficios complementarios</a:t>
            </a: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como programas 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 descuentos en otra 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compañías</a:t>
            </a: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5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7398075" y="1388775"/>
            <a:ext cx="6889500" cy="33351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30475">
            <a:solidFill>
              <a:srgbClr val="B9B2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 flipH="1">
            <a:off x="7405750" y="1421775"/>
            <a:ext cx="121800" cy="3269100"/>
          </a:xfrm>
          <a:prstGeom prst="roundRect">
            <a:avLst>
              <a:gd fmla="val 78139" name="adj"/>
            </a:avLst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/>
          <p:nvPr/>
        </p:nvSpPr>
        <p:spPr>
          <a:xfrm>
            <a:off x="7813007" y="1484778"/>
            <a:ext cx="3296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Servicio de Fibra Óptica</a:t>
            </a:r>
            <a:endParaRPr b="0" i="0" sz="2200" u="none" cap="none" strike="noStrike"/>
          </a:p>
        </p:txBody>
      </p:sp>
      <p:sp>
        <p:nvSpPr>
          <p:cNvPr id="287" name="Google Shape;287;p24"/>
          <p:cNvSpPr/>
          <p:nvPr/>
        </p:nvSpPr>
        <p:spPr>
          <a:xfrm>
            <a:off x="7731575" y="1893500"/>
            <a:ext cx="6408000" cy="26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5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uede estar asociado a expectativas altas de servicio que no se cumplen se propone :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Auditar la calidad del servicio de fibra óptica.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Implementar un programa de monitoreo proactivo para detectar y resolver problemas técnicos antes de que afecten al cliente.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Mejorar la atención postventa en clientes de fibra.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Clientes nuevos tienen mayor riesgo de churn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60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839525" y="4885247"/>
            <a:ext cx="6408000" cy="2859000"/>
          </a:xfrm>
          <a:prstGeom prst="roundRect">
            <a:avLst>
              <a:gd fmla="val 6988" name="adj"/>
            </a:avLst>
          </a:prstGeom>
          <a:solidFill>
            <a:srgbClr val="FFFFFF"/>
          </a:solidFill>
          <a:ln cap="flat" cmpd="sng" w="30475">
            <a:solidFill>
              <a:srgbClr val="B9B2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763350" y="4962347"/>
            <a:ext cx="121800" cy="2704800"/>
          </a:xfrm>
          <a:prstGeom prst="roundRect">
            <a:avLst>
              <a:gd fmla="val 50000" name="adj"/>
            </a:avLst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1030474" y="517940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Clientes Nuevos</a:t>
            </a:r>
            <a:endParaRPr b="0" i="0" sz="2200" u="none" cap="none" strike="noStrike"/>
          </a:p>
        </p:txBody>
      </p:sp>
      <p:sp>
        <p:nvSpPr>
          <p:cNvPr id="291" name="Google Shape;291;p24"/>
          <p:cNvSpPr/>
          <p:nvPr/>
        </p:nvSpPr>
        <p:spPr>
          <a:xfrm>
            <a:off x="1096800" y="5715000"/>
            <a:ext cx="58020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7366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Establecer un programa de bienvenida + seguimiento intensivo en los primeros 3-6 meses.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736600" marR="66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Comunicación personalizada, ofertas especiales, y soporte prioritario durante esta etapa crítica.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60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7398050" y="4885250"/>
            <a:ext cx="6408000" cy="2978100"/>
          </a:xfrm>
          <a:prstGeom prst="roundRect">
            <a:avLst>
              <a:gd fmla="val 6988" name="adj"/>
            </a:avLst>
          </a:prstGeom>
          <a:solidFill>
            <a:srgbClr val="FFFFFF"/>
          </a:solidFill>
          <a:ln cap="flat" cmpd="sng" w="30475">
            <a:solidFill>
              <a:srgbClr val="B9B2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7443920" y="4885246"/>
            <a:ext cx="121800" cy="2978100"/>
          </a:xfrm>
          <a:prstGeom prst="roundRect">
            <a:avLst>
              <a:gd fmla="val 78139" name="adj"/>
            </a:avLst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7777270" y="5039328"/>
            <a:ext cx="3367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Cargos Mensuales Altos</a:t>
            </a:r>
            <a:endParaRPr b="0" i="0" sz="2200" u="none" cap="none" strike="noStrike"/>
          </a:p>
        </p:txBody>
      </p:sp>
      <p:sp>
        <p:nvSpPr>
          <p:cNvPr id="295" name="Google Shape;295;p24"/>
          <p:cNvSpPr/>
          <p:nvPr/>
        </p:nvSpPr>
        <p:spPr>
          <a:xfrm>
            <a:off x="7762125" y="5598050"/>
            <a:ext cx="58020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Esto puede reflejar una percepción de mala relación costo-beneficio.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736600" marR="660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Crear alertas para clientes con altos cargos mensuales + riesgo de churn.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736600" marR="66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Ofrecer planes alternativos, descuentos por fidelidad o mejoras sin costo adicional.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60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200900" y="517750"/>
            <a:ext cx="12690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Este proyecto proporciona un modelo efectivo para la predicción de churn en clientes </a:t>
            </a:r>
            <a:r>
              <a:rPr b="1" lang="en-US" sz="1500">
                <a:solidFill>
                  <a:schemeClr val="dk1"/>
                </a:solidFill>
              </a:rPr>
              <a:t>TelecomX</a:t>
            </a:r>
            <a:r>
              <a:rPr lang="en-US" sz="1500">
                <a:solidFill>
                  <a:schemeClr val="dk1"/>
                </a:solidFill>
              </a:rPr>
              <a:t>. El uso de </a:t>
            </a:r>
            <a:r>
              <a:rPr b="1" lang="en-US" sz="1500">
                <a:solidFill>
                  <a:schemeClr val="dk1"/>
                </a:solidFill>
              </a:rPr>
              <a:t>XGBoost</a:t>
            </a:r>
            <a:r>
              <a:rPr lang="en-US" sz="1500">
                <a:solidFill>
                  <a:schemeClr val="dk1"/>
                </a:solidFill>
              </a:rPr>
              <a:t> permite anticipar cancelaciones con alta precisión, ayudando a la compañía a </a:t>
            </a:r>
            <a:r>
              <a:rPr b="1" lang="en-US" sz="1500">
                <a:solidFill>
                  <a:schemeClr val="dk1"/>
                </a:solidFill>
              </a:rPr>
              <a:t>reducir la pérdida de clientes y mejorar la retención</a:t>
            </a:r>
            <a:r>
              <a:rPr lang="en-US" sz="1500">
                <a:solidFill>
                  <a:schemeClr val="dk1"/>
                </a:solidFill>
              </a:rPr>
              <a:t> mediante intervenciones estratégicas.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93790" y="168604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Agenda</a:t>
            </a:r>
            <a:endParaRPr b="0" i="0" sz="44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849538" y="2848450"/>
            <a:ext cx="11682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0" i="0" sz="17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3203496"/>
            <a:ext cx="6407944" cy="30480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93790" y="3377803"/>
            <a:ext cx="413551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Análisis Exploratorio de Datos</a:t>
            </a:r>
            <a:endParaRPr b="0" i="0" sz="22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93790" y="3868222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Carga, limpieza y preparación de datos.</a:t>
            </a:r>
            <a:endParaRPr b="0" i="0" sz="17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428557" y="2848450"/>
            <a:ext cx="1005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0" i="0" sz="17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428548" y="3203496"/>
            <a:ext cx="6408063" cy="30480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7428548" y="3377803"/>
            <a:ext cx="382023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Preprocesamiento de Datos</a:t>
            </a:r>
            <a:endParaRPr b="0" i="0" sz="220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428548" y="3868222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Codificación y normalización de variables.</a:t>
            </a:r>
            <a:endParaRPr b="0" i="0" sz="17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93832" y="4627949"/>
            <a:ext cx="1005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0" i="0" sz="17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93790" y="4983004"/>
            <a:ext cx="6407944" cy="30480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93790" y="5157311"/>
            <a:ext cx="28482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Modelado Predictivo</a:t>
            </a:r>
            <a:endParaRPr b="0" i="0" sz="22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793790" y="5647730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Creación y evaluación de modelos de clasificación.</a:t>
            </a:r>
            <a:endParaRPr b="0" i="0" sz="17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428556" y="4627940"/>
            <a:ext cx="1005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b="0" i="0" sz="17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7428548" y="4983004"/>
            <a:ext cx="6408063" cy="30480"/>
          </a:xfrm>
          <a:prstGeom prst="rect">
            <a:avLst/>
          </a:prstGeom>
          <a:solidFill>
            <a:srgbClr val="2B0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7428548" y="5157311"/>
            <a:ext cx="40313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Optimización y Conclusiones</a:t>
            </a:r>
            <a:endParaRPr b="0" i="0" sz="22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7428548" y="5647730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Ajuste de hiperparámetros y recomendaciones estratégicas.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753427" y="591979"/>
            <a:ext cx="7852172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Análisis Exploratorio de Datos</a:t>
            </a:r>
            <a:endParaRPr b="0" i="0" sz="42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753427" y="1802844"/>
            <a:ext cx="3047762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Carga y Procesamiento</a:t>
            </a:r>
            <a:endParaRPr b="0" i="0" sz="21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753427" y="2354461"/>
            <a:ext cx="6299240" cy="688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cargó el archivo de clientes y se realizó una inspección inicial para entender la estructura de los datos.</a:t>
            </a:r>
            <a:endParaRPr b="0" i="0" sz="16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753427" y="3285292"/>
            <a:ext cx="6299240" cy="667226"/>
          </a:xfrm>
          <a:prstGeom prst="roundRect">
            <a:avLst>
              <a:gd fmla="val 1355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42700" y="3285302"/>
            <a:ext cx="6547800" cy="909300"/>
          </a:xfrm>
          <a:prstGeom prst="roundRect">
            <a:avLst>
              <a:gd fmla="val 483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742700" y="3366017"/>
            <a:ext cx="6105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df=pd.read_csv('/content/TelecomX_clientes_churn.csv')</a:t>
            </a:r>
            <a:endParaRPr b="0" i="0" sz="16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53427" y="4194691"/>
            <a:ext cx="6299240" cy="688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eliminaron columnas no relevantes como 'customerID' y 'cuenta_diaria'.</a:t>
            </a:r>
            <a:endParaRPr b="0" i="0" sz="16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753427" y="5125522"/>
            <a:ext cx="6299240" cy="1011555"/>
          </a:xfrm>
          <a:prstGeom prst="roundRect">
            <a:avLst>
              <a:gd fmla="val 893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742712" y="5125522"/>
            <a:ext cx="6320671" cy="1011555"/>
          </a:xfrm>
          <a:prstGeom prst="roundRect">
            <a:avLst>
              <a:gd fmla="val 3192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957975" y="5286975"/>
            <a:ext cx="63207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df.drop(columns=['customerID','cuenta_diaria'], inplace=True)</a:t>
            </a:r>
            <a:endParaRPr b="0" i="0" sz="16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7585353" y="1802844"/>
            <a:ext cx="3542586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Información del DataFrame</a:t>
            </a:r>
            <a:endParaRPr b="0" i="0" sz="210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585353" y="2354461"/>
            <a:ext cx="6299240" cy="688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 conjunto de datos contiene 7032 entradas y 22 columnas, con tipos de datos variados.</a:t>
            </a:r>
            <a:endParaRPr b="0" i="0" sz="165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7585353" y="3285292"/>
            <a:ext cx="6299240" cy="4110514"/>
          </a:xfrm>
          <a:prstGeom prst="roundRect">
            <a:avLst>
              <a:gd fmla="val 22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7574637" y="3285292"/>
            <a:ext cx="6320671" cy="4110514"/>
          </a:xfrm>
          <a:prstGeom prst="roundRect">
            <a:avLst>
              <a:gd fmla="val 786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324" y="3258375"/>
            <a:ext cx="4192545" cy="41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742700" y="6485425"/>
            <a:ext cx="63825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El dataset contiene información de clientes, incluyendo variables demográficas, de servicios contratados y comportamiento de pago. La variable objetivo es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Churn</a:t>
            </a:r>
            <a:r>
              <a:rPr lang="en-US" sz="1800">
                <a:solidFill>
                  <a:schemeClr val="dk1"/>
                </a:solidFill>
              </a:rPr>
              <a:t>, indicando si un cliente dejó la compañía (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Yes</a:t>
            </a:r>
            <a:r>
              <a:rPr lang="en-US" sz="1800">
                <a:solidFill>
                  <a:schemeClr val="dk1"/>
                </a:solidFill>
              </a:rPr>
              <a:t>) o no (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</a:t>
            </a:r>
            <a:r>
              <a:rPr lang="en-US" sz="1800">
                <a:solidFill>
                  <a:schemeClr val="dk1"/>
                </a:solidFill>
              </a:rPr>
              <a:t>).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435473" y="284099"/>
            <a:ext cx="5541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Preprocesamiento de Datos</a:t>
            </a:r>
            <a:endParaRPr b="0" i="0" sz="32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435475" y="970875"/>
            <a:ext cx="4668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Codificación de Variables Categóricas</a:t>
            </a:r>
            <a:endParaRPr b="0" i="0" sz="180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435475" y="1336200"/>
            <a:ext cx="58725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Las variables categóricas se transformaron a formato numérico usando </a:t>
            </a: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OneHotEncoder</a:t>
            </a: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para compatibilidad con algoritmos de Machine Learning.</a:t>
            </a:r>
            <a:endParaRPr b="0" i="0" sz="1550" u="none" cap="none" strike="noStrike"/>
          </a:p>
        </p:txBody>
      </p:sp>
      <p:sp>
        <p:nvSpPr>
          <p:cNvPr id="110" name="Google Shape;110;p16"/>
          <p:cNvSpPr txBox="1"/>
          <p:nvPr/>
        </p:nvSpPr>
        <p:spPr>
          <a:xfrm>
            <a:off x="6546100" y="798000"/>
            <a:ext cx="52668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0"/>
              <a:buFont typeface="Inter"/>
              <a:buNone/>
            </a:pPr>
            <a:r>
              <a:rPr b="1" lang="en-US" sz="18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Normalización de Variables Numéricas</a:t>
            </a:r>
            <a:endParaRPr sz="100"/>
          </a:p>
        </p:txBody>
      </p:sp>
      <p:sp>
        <p:nvSpPr>
          <p:cNvPr id="111" name="Google Shape;111;p16"/>
          <p:cNvSpPr/>
          <p:nvPr/>
        </p:nvSpPr>
        <p:spPr>
          <a:xfrm>
            <a:off x="6612189" y="1218974"/>
            <a:ext cx="773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identificaron y normalizaron las variables numéricas clave para asegurar una escala comparable.</a:t>
            </a:r>
            <a:endParaRPr b="0" i="0" sz="15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6612189" y="2090512"/>
            <a:ext cx="77328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aplicó </a:t>
            </a: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StandardScaler</a:t>
            </a: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'customer_tenure' y 'account_Charges_Monthly'. Para 'account_Charges_Total', se usó una transformación logarítmica seguida de StandardScaler debido a su asimetría.</a:t>
            </a:r>
            <a:endParaRPr b="0" i="0" sz="1550" u="none" cap="none" strike="noStrike"/>
          </a:p>
        </p:txBody>
      </p:sp>
      <p:pic>
        <p:nvPicPr>
          <p:cNvPr descr="preencoded.png"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2200" y="4182075"/>
            <a:ext cx="7312623" cy="36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000" y="4952075"/>
            <a:ext cx="2748398" cy="240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75" y="4952075"/>
            <a:ext cx="3590997" cy="24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50632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10226000" y="277350"/>
            <a:ext cx="360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Análisis de Correlación y VIF</a:t>
            </a:r>
            <a:endParaRPr b="0" i="0" sz="200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10623503" y="789976"/>
            <a:ext cx="2812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Correlación con Churn</a:t>
            </a:r>
            <a:endParaRPr b="0" i="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10660725" y="1049688"/>
            <a:ext cx="3841200" cy="23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Las variables más positivamente correlacionadas con Churn son: </a:t>
            </a:r>
            <a:r>
              <a:rPr b="1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InternetService_Fiber optic</a:t>
            </a: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(+0.31), </a:t>
            </a:r>
            <a:r>
              <a:rPr b="1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PaymentMethod_Electronic check</a:t>
            </a: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(+0.30), </a:t>
            </a:r>
            <a:endParaRPr b="0" i="0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PaperlessBilling_Yes</a:t>
            </a: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(+0.19), </a:t>
            </a:r>
            <a:r>
              <a:rPr b="1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Charges_Monthly</a:t>
            </a: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(+0.19) y </a:t>
            </a:r>
            <a:endParaRPr b="0" i="0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SeniorCitizen</a:t>
            </a: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(+0.15).</a:t>
            </a:r>
            <a:endParaRPr b="0" i="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10660725" y="3410411"/>
            <a:ext cx="3607500" cy="12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Las variables más negativamente correlacionadas (mayor retención) son: </a:t>
            </a:r>
            <a:r>
              <a:rPr b="1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customer_tenure</a:t>
            </a: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(-0.35), </a:t>
            </a:r>
            <a:r>
              <a:rPr b="1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Contract_Two year</a:t>
            </a: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(-0.30) y </a:t>
            </a:r>
            <a:r>
              <a:rPr b="1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Charges_Total_log</a:t>
            </a: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(-0.24).</a:t>
            </a:r>
            <a:endParaRPr b="0" i="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10660725" y="4805738"/>
            <a:ext cx="4051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Análisis VIF (Variance Inflation Factor)</a:t>
            </a:r>
            <a:endParaRPr b="0" i="0" sz="160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10721525" y="5238344"/>
            <a:ext cx="36075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 VIF se usó para detectar multicolinealidad. Variables con VIF alto (&gt;5) fueron revisadas para evitar distorsiones en el modelo.</a:t>
            </a:r>
            <a:endParaRPr b="0" i="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10721537" y="6633698"/>
            <a:ext cx="36075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eliminaron variables con VIF infinito (perfecta colinealidad) y duplicadas.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00" y="1760300"/>
            <a:ext cx="5319825" cy="25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92553" y="319358"/>
            <a:ext cx="71349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</a:pPr>
            <a:r>
              <a:rPr b="1" lang="en-US" sz="4000">
                <a:latin typeface="Inter"/>
                <a:ea typeface="Inter"/>
                <a:cs typeface="Inter"/>
                <a:sym typeface="Inter"/>
              </a:rPr>
              <a:t>Variables Seleccionadas </a:t>
            </a:r>
            <a:endParaRPr b="0" i="0" sz="4000" u="none" cap="none" strike="noStrike"/>
          </a:p>
        </p:txBody>
      </p:sp>
      <p:sp>
        <p:nvSpPr>
          <p:cNvPr id="136" name="Google Shape;136;p18"/>
          <p:cNvSpPr txBox="1"/>
          <p:nvPr/>
        </p:nvSpPr>
        <p:spPr>
          <a:xfrm>
            <a:off x="256800" y="958050"/>
            <a:ext cx="61353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Una vez Revisada la </a:t>
            </a:r>
            <a:r>
              <a:rPr b="1" lang="en-US"/>
              <a:t>Matriz de Correlacion</a:t>
            </a:r>
            <a:r>
              <a:rPr lang="en-US"/>
              <a:t> , la</a:t>
            </a:r>
            <a:r>
              <a:rPr b="1" lang="en-US"/>
              <a:t> Correlacion</a:t>
            </a:r>
            <a:r>
              <a:rPr lang="en-US"/>
              <a:t> de las Variables,  </a:t>
            </a:r>
            <a:r>
              <a:rPr b="1" lang="en-US"/>
              <a:t>VIF</a:t>
            </a:r>
            <a:r>
              <a:rPr lang="en-US"/>
              <a:t> del Dataframe  , y </a:t>
            </a:r>
            <a:r>
              <a:rPr b="1" lang="en-US"/>
              <a:t>analisis de </a:t>
            </a:r>
            <a:r>
              <a:rPr b="1" lang="en-US"/>
              <a:t> Graficos</a:t>
            </a:r>
            <a:r>
              <a:rPr lang="en-US"/>
              <a:t>  se seleccionaron las siguientes variable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algunos 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7928" y="173650"/>
            <a:ext cx="51816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7200" y="2870925"/>
            <a:ext cx="4028275" cy="53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8350" y="6172176"/>
            <a:ext cx="7308848" cy="22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457550" y="4085475"/>
            <a:ext cx="80121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Análisis Exploratorio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Se realizaron análisis descriptivos y visuales para comprender el comportamiento de los clientes que hacen churn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Clientes con contrato mensual y pago electrónico</a:t>
            </a:r>
            <a:r>
              <a:rPr lang="en-US">
                <a:solidFill>
                  <a:schemeClr val="dk1"/>
                </a:solidFill>
              </a:rPr>
              <a:t> tienen mayor probabilidad de churn.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Clientes con fibra óptica</a:t>
            </a:r>
            <a:r>
              <a:rPr lang="en-US">
                <a:solidFill>
                  <a:schemeClr val="dk1"/>
                </a:solidFill>
              </a:rPr>
              <a:t> muestran mayor propensión al churn.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El churn disminuye con mayor </a:t>
            </a:r>
            <a:r>
              <a:rPr b="1" lang="en-US">
                <a:solidFill>
                  <a:schemeClr val="dk1"/>
                </a:solidFill>
              </a:rPr>
              <a:t>antigüedad (</a:t>
            </a:r>
            <a:r>
              <a:rPr b="1"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tenure</a:t>
            </a:r>
            <a:r>
              <a:rPr b="1" lang="en-US">
                <a:solidFill>
                  <a:schemeClr val="dk1"/>
                </a:solidFill>
              </a:rPr>
              <a:t>)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Distribuciones con outliers y sesgos fueron observadas en cargos mensuales y Totales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75" y="1090225"/>
            <a:ext cx="65817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707112" y="766832"/>
            <a:ext cx="13216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evaluaron varios modelos de clasificación sin balanceo de clases para establecer una línea base.</a:t>
            </a:r>
            <a:endParaRPr b="0" i="0" sz="1550" u="none" cap="none" strike="noStrike"/>
          </a:p>
        </p:txBody>
      </p:sp>
      <p:sp>
        <p:nvSpPr>
          <p:cNvPr id="148" name="Google Shape;148;p19"/>
          <p:cNvSpPr/>
          <p:nvPr/>
        </p:nvSpPr>
        <p:spPr>
          <a:xfrm>
            <a:off x="707112" y="135321"/>
            <a:ext cx="88224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Inter"/>
              <a:buNone/>
            </a:pPr>
            <a:r>
              <a:rPr b="1" i="0" lang="en-US" sz="39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Modelado Predictivo: Modelos Base</a:t>
            </a:r>
            <a:endParaRPr b="0" i="0" sz="3950" u="none" cap="none" strike="noStrike"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0950" y="1242632"/>
            <a:ext cx="6947050" cy="57215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796775" y="5003050"/>
            <a:ext cx="54768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en-US" sz="12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Mejores modelos  </a:t>
            </a:r>
            <a:r>
              <a:rPr b="1" lang="en-US" sz="12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LightGBM y XGBoost:</a:t>
            </a:r>
            <a:endParaRPr b="1" sz="12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Tienen el mayor número de verdaderos positivos (TP).</a:t>
            </a:r>
            <a:endParaRPr sz="12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El menor número de falsos negativos (FN), lo cual es clave para detectar Churn.</a:t>
            </a:r>
            <a:endParaRPr sz="12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Buen balance entre precisión y recall.</a:t>
            </a:r>
            <a:endParaRPr sz="12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575548" y="452199"/>
            <a:ext cx="5541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lang="en-US" sz="3200">
                <a:latin typeface="Inter"/>
                <a:ea typeface="Inter"/>
                <a:cs typeface="Inter"/>
                <a:sym typeface="Inter"/>
              </a:rPr>
              <a:t>Ajustando Modelos</a:t>
            </a:r>
            <a:endParaRPr b="0" i="0" sz="3200" u="none" cap="none" strike="noStrike"/>
          </a:p>
        </p:txBody>
      </p:sp>
      <p:sp>
        <p:nvSpPr>
          <p:cNvPr id="157" name="Google Shape;157;p20"/>
          <p:cNvSpPr/>
          <p:nvPr/>
        </p:nvSpPr>
        <p:spPr>
          <a:xfrm>
            <a:off x="575540" y="1356652"/>
            <a:ext cx="3861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Verificación de la Proporción de Churn</a:t>
            </a:r>
            <a:endParaRPr b="0" i="0" sz="1600" u="none" cap="none" strike="noStrike"/>
          </a:p>
        </p:txBody>
      </p:sp>
      <p:sp>
        <p:nvSpPr>
          <p:cNvPr id="158" name="Google Shape;158;p20"/>
          <p:cNvSpPr/>
          <p:nvPr/>
        </p:nvSpPr>
        <p:spPr>
          <a:xfrm>
            <a:off x="757890" y="1700389"/>
            <a:ext cx="65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 analizó la proporción de clientes que cancelaron (Churn) frente a los activos, revelando un desbalance.</a:t>
            </a:r>
            <a:endParaRPr b="0" i="0" sz="1250" u="none" cap="none" strike="noStrike"/>
          </a:p>
        </p:txBody>
      </p:sp>
      <p:sp>
        <p:nvSpPr>
          <p:cNvPr id="159" name="Google Shape;159;p20"/>
          <p:cNvSpPr/>
          <p:nvPr/>
        </p:nvSpPr>
        <p:spPr>
          <a:xfrm>
            <a:off x="757900" y="2418251"/>
            <a:ext cx="6539100" cy="1275000"/>
          </a:xfrm>
          <a:prstGeom prst="roundRect">
            <a:avLst>
              <a:gd fmla="val 4792" name="adj"/>
            </a:avLst>
          </a:prstGeom>
          <a:noFill/>
          <a:ln cap="flat" cmpd="sng" w="9525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765860" y="2333658"/>
            <a:ext cx="6523200" cy="4755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1014819" y="2483110"/>
            <a:ext cx="1841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Clase</a:t>
            </a:r>
            <a:endParaRPr b="0" i="0" sz="1250" u="none" cap="none" strike="noStrike"/>
          </a:p>
        </p:txBody>
      </p:sp>
      <p:sp>
        <p:nvSpPr>
          <p:cNvPr id="162" name="Google Shape;162;p20"/>
          <p:cNvSpPr/>
          <p:nvPr/>
        </p:nvSpPr>
        <p:spPr>
          <a:xfrm>
            <a:off x="2673560" y="2483110"/>
            <a:ext cx="1837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Cantidad</a:t>
            </a:r>
            <a:endParaRPr b="0" i="0" sz="1250" u="none" cap="none" strike="noStrike"/>
          </a:p>
        </p:txBody>
      </p:sp>
      <p:sp>
        <p:nvSpPr>
          <p:cNvPr id="163" name="Google Shape;163;p20"/>
          <p:cNvSpPr/>
          <p:nvPr/>
        </p:nvSpPr>
        <p:spPr>
          <a:xfrm>
            <a:off x="5380792" y="2483110"/>
            <a:ext cx="1841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Proporción (%)</a:t>
            </a:r>
            <a:endParaRPr b="0" i="0" sz="1250" u="none" cap="none" strike="noStrike"/>
          </a:p>
        </p:txBody>
      </p:sp>
      <p:sp>
        <p:nvSpPr>
          <p:cNvPr id="164" name="Google Shape;164;p20"/>
          <p:cNvSpPr/>
          <p:nvPr/>
        </p:nvSpPr>
        <p:spPr>
          <a:xfrm>
            <a:off x="765860" y="2810323"/>
            <a:ext cx="6523200" cy="4755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832144" y="2916527"/>
            <a:ext cx="1841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Activo</a:t>
            </a:r>
            <a:endParaRPr b="0" i="0" sz="1250" u="none" cap="none" strike="noStrike"/>
          </a:p>
        </p:txBody>
      </p:sp>
      <p:sp>
        <p:nvSpPr>
          <p:cNvPr id="166" name="Google Shape;166;p20"/>
          <p:cNvSpPr/>
          <p:nvPr/>
        </p:nvSpPr>
        <p:spPr>
          <a:xfrm>
            <a:off x="2673560" y="2916527"/>
            <a:ext cx="1837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5163</a:t>
            </a:r>
            <a:endParaRPr b="0" i="0" sz="1250" u="none" cap="none" strike="noStrike"/>
          </a:p>
        </p:txBody>
      </p:sp>
      <p:sp>
        <p:nvSpPr>
          <p:cNvPr id="167" name="Google Shape;167;p20"/>
          <p:cNvSpPr/>
          <p:nvPr/>
        </p:nvSpPr>
        <p:spPr>
          <a:xfrm>
            <a:off x="5604921" y="2916525"/>
            <a:ext cx="899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73.4</a:t>
            </a:r>
            <a:endParaRPr b="0" i="0" sz="125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7531060" y="3467814"/>
            <a:ext cx="6523200" cy="4755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757894" y="3349943"/>
            <a:ext cx="1841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Churn</a:t>
            </a:r>
            <a:endParaRPr b="0" i="0" sz="1250" u="none" cap="none" strike="noStrike"/>
          </a:p>
        </p:txBody>
      </p:sp>
      <p:sp>
        <p:nvSpPr>
          <p:cNvPr id="170" name="Google Shape;170;p20"/>
          <p:cNvSpPr/>
          <p:nvPr/>
        </p:nvSpPr>
        <p:spPr>
          <a:xfrm>
            <a:off x="2673551" y="3349950"/>
            <a:ext cx="693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1869</a:t>
            </a:r>
            <a:endParaRPr b="0" i="0" sz="1250" u="none" cap="none" strike="noStrike"/>
          </a:p>
        </p:txBody>
      </p:sp>
      <p:sp>
        <p:nvSpPr>
          <p:cNvPr id="171" name="Google Shape;171;p20"/>
          <p:cNvSpPr/>
          <p:nvPr/>
        </p:nvSpPr>
        <p:spPr>
          <a:xfrm>
            <a:off x="5604921" y="3302024"/>
            <a:ext cx="899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26.6</a:t>
            </a:r>
            <a:endParaRPr b="0" i="0" sz="1250" u="none" cap="none" strike="noStrike"/>
          </a:p>
        </p:txBody>
      </p:sp>
      <p:pic>
        <p:nvPicPr>
          <p:cNvPr descr="preencoded.png"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600" y="4083800"/>
            <a:ext cx="3861599" cy="322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623" y="1112064"/>
            <a:ext cx="246697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8417975" y="318422"/>
            <a:ext cx="3861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1" lang="en-US" sz="1600">
                <a:latin typeface="Inter"/>
                <a:ea typeface="Inter"/>
                <a:cs typeface="Inter"/>
                <a:sym typeface="Inter"/>
              </a:rPr>
              <a:t>Se realiza SMOTE , para mejorar la Proporcionalidad de los datos 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583173" y="158049"/>
            <a:ext cx="10702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Modelado Predictivo: Balanceo de Clases con SMOTE</a:t>
            </a:r>
            <a:endParaRPr b="0" i="0" sz="3200" u="none" cap="none" strike="noStrike"/>
          </a:p>
        </p:txBody>
      </p:sp>
      <p:sp>
        <p:nvSpPr>
          <p:cNvPr id="181" name="Google Shape;181;p21"/>
          <p:cNvSpPr/>
          <p:nvPr/>
        </p:nvSpPr>
        <p:spPr>
          <a:xfrm>
            <a:off x="244826" y="760276"/>
            <a:ext cx="5942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 abordar el desbalance de clases, se aplicó la técnica de </a:t>
            </a: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Oversampling (SMOTE)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la clase minoritaria (Churn).</a:t>
            </a:r>
            <a:endParaRPr b="0" i="0" sz="1250" u="none" cap="none" strike="noStrike"/>
          </a:p>
        </p:txBody>
      </p:sp>
      <p:sp>
        <p:nvSpPr>
          <p:cNvPr id="182" name="Google Shape;182;p21"/>
          <p:cNvSpPr/>
          <p:nvPr/>
        </p:nvSpPr>
        <p:spPr>
          <a:xfrm>
            <a:off x="575548" y="10286881"/>
            <a:ext cx="13479304" cy="3818573"/>
          </a:xfrm>
          <a:prstGeom prst="roundRect">
            <a:avLst>
              <a:gd fmla="val 1809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583168" y="10294501"/>
            <a:ext cx="13467993" cy="4754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748070" y="10400705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Modelo</a:t>
            </a:r>
            <a:endParaRPr b="0" i="0" sz="1250" u="none" cap="none" strike="noStrike"/>
          </a:p>
        </p:txBody>
      </p:sp>
      <p:sp>
        <p:nvSpPr>
          <p:cNvPr id="185" name="Google Shape;185;p21"/>
          <p:cNvSpPr/>
          <p:nvPr/>
        </p:nvSpPr>
        <p:spPr>
          <a:xfrm>
            <a:off x="2675811" y="10400705"/>
            <a:ext cx="1587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Accuracy</a:t>
            </a:r>
            <a:endParaRPr b="0" i="0" sz="1250" u="none" cap="none" strike="noStrike"/>
          </a:p>
        </p:txBody>
      </p:sp>
      <p:sp>
        <p:nvSpPr>
          <p:cNvPr id="186" name="Google Shape;186;p21"/>
          <p:cNvSpPr/>
          <p:nvPr/>
        </p:nvSpPr>
        <p:spPr>
          <a:xfrm>
            <a:off x="4599742" y="10400705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Recall Churn</a:t>
            </a:r>
            <a:endParaRPr b="0" i="0" sz="1250" u="none" cap="none" strike="noStrike"/>
          </a:p>
        </p:txBody>
      </p:sp>
      <p:sp>
        <p:nvSpPr>
          <p:cNvPr id="187" name="Google Shape;187;p21"/>
          <p:cNvSpPr/>
          <p:nvPr/>
        </p:nvSpPr>
        <p:spPr>
          <a:xfrm>
            <a:off x="6523673" y="10400705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F1 Churn</a:t>
            </a:r>
            <a:endParaRPr b="0" i="0" sz="1250" u="none" cap="none" strike="noStrike"/>
          </a:p>
        </p:txBody>
      </p:sp>
      <p:sp>
        <p:nvSpPr>
          <p:cNvPr id="188" name="Google Shape;188;p21"/>
          <p:cNvSpPr/>
          <p:nvPr/>
        </p:nvSpPr>
        <p:spPr>
          <a:xfrm>
            <a:off x="8447603" y="10400705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RMSE</a:t>
            </a:r>
            <a:endParaRPr b="0" i="0" sz="1250" u="none" cap="none" strike="noStrike"/>
          </a:p>
        </p:txBody>
      </p:sp>
      <p:sp>
        <p:nvSpPr>
          <p:cNvPr id="189" name="Google Shape;189;p21"/>
          <p:cNvSpPr/>
          <p:nvPr/>
        </p:nvSpPr>
        <p:spPr>
          <a:xfrm>
            <a:off x="10371534" y="10400705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MAE</a:t>
            </a:r>
            <a:endParaRPr b="0" i="0" sz="1250" u="none" cap="none" strike="noStrike"/>
          </a:p>
        </p:txBody>
      </p:sp>
      <p:sp>
        <p:nvSpPr>
          <p:cNvPr id="190" name="Google Shape;190;p21"/>
          <p:cNvSpPr/>
          <p:nvPr/>
        </p:nvSpPr>
        <p:spPr>
          <a:xfrm>
            <a:off x="12295465" y="10400705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R2</a:t>
            </a:r>
            <a:endParaRPr b="0" i="0" sz="1250" u="none" cap="none" strike="noStrike"/>
          </a:p>
        </p:txBody>
      </p:sp>
      <p:sp>
        <p:nvSpPr>
          <p:cNvPr id="191" name="Google Shape;191;p21"/>
          <p:cNvSpPr/>
          <p:nvPr/>
        </p:nvSpPr>
        <p:spPr>
          <a:xfrm>
            <a:off x="583168" y="10769917"/>
            <a:ext cx="13467993" cy="47541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748070" y="10876121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Baseline</a:t>
            </a:r>
            <a:endParaRPr b="0" i="0" sz="125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2675811" y="108761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0.73</a:t>
            </a:r>
            <a:endParaRPr b="0" i="0" sz="125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4599742" y="108761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0.00</a:t>
            </a:r>
            <a:endParaRPr b="0" i="0" sz="1250" u="none" cap="none" strike="noStrike"/>
          </a:p>
        </p:txBody>
      </p:sp>
      <p:sp>
        <p:nvSpPr>
          <p:cNvPr id="195" name="Google Shape;195;p21"/>
          <p:cNvSpPr/>
          <p:nvPr/>
        </p:nvSpPr>
        <p:spPr>
          <a:xfrm>
            <a:off x="6523673" y="108761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0.00</a:t>
            </a:r>
            <a:endParaRPr b="0" i="0" sz="1250" u="none" cap="none" strike="noStrike"/>
          </a:p>
        </p:txBody>
      </p:sp>
      <p:sp>
        <p:nvSpPr>
          <p:cNvPr id="196" name="Google Shape;196;p21"/>
          <p:cNvSpPr/>
          <p:nvPr/>
        </p:nvSpPr>
        <p:spPr>
          <a:xfrm>
            <a:off x="8447603" y="108761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0.5156</a:t>
            </a:r>
            <a:endParaRPr b="0" i="0" sz="125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10371534" y="108761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0.2659</a:t>
            </a:r>
            <a:endParaRPr b="0" i="0" sz="125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12295465" y="10876121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-0.3622</a:t>
            </a:r>
            <a:endParaRPr b="0" i="0" sz="125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583168" y="11245334"/>
            <a:ext cx="13467993" cy="4754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748070" y="11351538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LogisticReg</a:t>
            </a:r>
            <a:endParaRPr b="0" i="0" sz="1250" u="none" cap="none" strike="noStrike"/>
          </a:p>
        </p:txBody>
      </p:sp>
      <p:sp>
        <p:nvSpPr>
          <p:cNvPr id="201" name="Google Shape;201;p21"/>
          <p:cNvSpPr/>
          <p:nvPr/>
        </p:nvSpPr>
        <p:spPr>
          <a:xfrm>
            <a:off x="2675811" y="1135153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0.74</a:t>
            </a:r>
            <a:endParaRPr b="0" i="0" sz="125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4599742" y="1135153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0.74</a:t>
            </a:r>
            <a:endParaRPr b="0" i="0" sz="125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6523673" y="1135153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0.60</a:t>
            </a:r>
            <a:endParaRPr b="0" i="0" sz="12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8447603" y="1135153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0.5147</a:t>
            </a:r>
            <a:endParaRPr b="0" i="0" sz="1250" u="none" cap="none" strike="noStrike"/>
          </a:p>
        </p:txBody>
      </p:sp>
      <p:sp>
        <p:nvSpPr>
          <p:cNvPr id="205" name="Google Shape;205;p21"/>
          <p:cNvSpPr/>
          <p:nvPr/>
        </p:nvSpPr>
        <p:spPr>
          <a:xfrm>
            <a:off x="10371534" y="1135153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0.2649</a:t>
            </a:r>
            <a:endParaRPr b="0" i="0" sz="125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12295465" y="11351538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-0.3573</a:t>
            </a:r>
            <a:endParaRPr b="0" i="0" sz="1250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583168" y="11720751"/>
            <a:ext cx="13467993" cy="47541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748070" y="11826954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KNN</a:t>
            </a:r>
            <a:endParaRPr b="0" i="0" sz="1250" u="none" cap="none" strike="noStrike"/>
          </a:p>
        </p:txBody>
      </p:sp>
      <p:sp>
        <p:nvSpPr>
          <p:cNvPr id="209" name="Google Shape;209;p21"/>
          <p:cNvSpPr/>
          <p:nvPr/>
        </p:nvSpPr>
        <p:spPr>
          <a:xfrm>
            <a:off x="2675811" y="1182695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0.80</a:t>
            </a:r>
            <a:endParaRPr b="0" i="0" sz="1250" u="none" cap="none" strike="noStrike"/>
          </a:p>
        </p:txBody>
      </p:sp>
      <p:sp>
        <p:nvSpPr>
          <p:cNvPr id="210" name="Google Shape;210;p21"/>
          <p:cNvSpPr/>
          <p:nvPr/>
        </p:nvSpPr>
        <p:spPr>
          <a:xfrm>
            <a:off x="4599742" y="1182695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0.53</a:t>
            </a:r>
            <a:endParaRPr b="0" i="0" sz="1250" u="none" cap="none" strike="noStrike"/>
          </a:p>
        </p:txBody>
      </p:sp>
      <p:sp>
        <p:nvSpPr>
          <p:cNvPr id="211" name="Google Shape;211;p21"/>
          <p:cNvSpPr/>
          <p:nvPr/>
        </p:nvSpPr>
        <p:spPr>
          <a:xfrm>
            <a:off x="6523673" y="1182695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0.58</a:t>
            </a:r>
            <a:endParaRPr b="0" i="0" sz="1250" u="none" cap="none" strike="noStrike"/>
          </a:p>
        </p:txBody>
      </p:sp>
      <p:sp>
        <p:nvSpPr>
          <p:cNvPr id="212" name="Google Shape;212;p21"/>
          <p:cNvSpPr/>
          <p:nvPr/>
        </p:nvSpPr>
        <p:spPr>
          <a:xfrm>
            <a:off x="8447603" y="1182695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0.4509</a:t>
            </a:r>
            <a:endParaRPr b="0" i="0" sz="125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10371534" y="1182695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0.2033</a:t>
            </a:r>
            <a:endParaRPr b="0" i="0" sz="1250" u="none" cap="none" strike="noStrike"/>
          </a:p>
        </p:txBody>
      </p:sp>
      <p:sp>
        <p:nvSpPr>
          <p:cNvPr id="214" name="Google Shape;214;p21"/>
          <p:cNvSpPr/>
          <p:nvPr/>
        </p:nvSpPr>
        <p:spPr>
          <a:xfrm>
            <a:off x="12295465" y="11826954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-0.0417</a:t>
            </a:r>
            <a:endParaRPr b="0" i="0" sz="1250" u="none" cap="none" strike="noStrike"/>
          </a:p>
        </p:txBody>
      </p:sp>
      <p:sp>
        <p:nvSpPr>
          <p:cNvPr id="215" name="Google Shape;215;p21"/>
          <p:cNvSpPr/>
          <p:nvPr/>
        </p:nvSpPr>
        <p:spPr>
          <a:xfrm>
            <a:off x="583168" y="12196167"/>
            <a:ext cx="13467993" cy="4754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748070" y="12302371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Decision Tree</a:t>
            </a:r>
            <a:endParaRPr b="0" i="0" sz="1250" u="none" cap="none" strike="noStrike"/>
          </a:p>
        </p:txBody>
      </p:sp>
      <p:sp>
        <p:nvSpPr>
          <p:cNvPr id="217" name="Google Shape;217;p21"/>
          <p:cNvSpPr/>
          <p:nvPr/>
        </p:nvSpPr>
        <p:spPr>
          <a:xfrm>
            <a:off x="2675811" y="1230237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0.80</a:t>
            </a:r>
            <a:endParaRPr b="0" i="0" sz="125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4599742" y="1230237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0.63</a:t>
            </a:r>
            <a:endParaRPr b="0" i="0" sz="125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6523673" y="1230237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0.63</a:t>
            </a:r>
            <a:endParaRPr b="0" i="0" sz="1250" u="none" cap="none" strike="noStrike"/>
          </a:p>
        </p:txBody>
      </p:sp>
      <p:sp>
        <p:nvSpPr>
          <p:cNvPr id="220" name="Google Shape;220;p21"/>
          <p:cNvSpPr/>
          <p:nvPr/>
        </p:nvSpPr>
        <p:spPr>
          <a:xfrm>
            <a:off x="8447603" y="1230237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0.4446</a:t>
            </a:r>
            <a:endParaRPr b="0" i="0" sz="1250" u="none" cap="none" strike="noStrike"/>
          </a:p>
        </p:txBody>
      </p:sp>
      <p:sp>
        <p:nvSpPr>
          <p:cNvPr id="221" name="Google Shape;221;p21"/>
          <p:cNvSpPr/>
          <p:nvPr/>
        </p:nvSpPr>
        <p:spPr>
          <a:xfrm>
            <a:off x="10371534" y="1230237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0.1976</a:t>
            </a:r>
            <a:endParaRPr b="0" i="0" sz="1250" u="none" cap="none" strike="noStrike"/>
          </a:p>
        </p:txBody>
      </p:sp>
      <p:sp>
        <p:nvSpPr>
          <p:cNvPr id="222" name="Google Shape;222;p21"/>
          <p:cNvSpPr/>
          <p:nvPr/>
        </p:nvSpPr>
        <p:spPr>
          <a:xfrm>
            <a:off x="12295465" y="12302371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-0.0125</a:t>
            </a:r>
            <a:endParaRPr b="0" i="0" sz="125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583168" y="12671584"/>
            <a:ext cx="13467993" cy="47541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748070" y="12777788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Random Forest</a:t>
            </a:r>
            <a:endParaRPr b="0" i="0" sz="1250" u="none" cap="none" strike="noStrike"/>
          </a:p>
        </p:txBody>
      </p:sp>
      <p:sp>
        <p:nvSpPr>
          <p:cNvPr id="225" name="Google Shape;225;p21"/>
          <p:cNvSpPr/>
          <p:nvPr/>
        </p:nvSpPr>
        <p:spPr>
          <a:xfrm>
            <a:off x="2675811" y="1277778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0.84</a:t>
            </a:r>
            <a:endParaRPr b="0" i="0" sz="1250" u="none" cap="none" strike="noStrike"/>
          </a:p>
        </p:txBody>
      </p:sp>
      <p:sp>
        <p:nvSpPr>
          <p:cNvPr id="226" name="Google Shape;226;p21"/>
          <p:cNvSpPr/>
          <p:nvPr/>
        </p:nvSpPr>
        <p:spPr>
          <a:xfrm>
            <a:off x="4599742" y="1277778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0.63</a:t>
            </a:r>
            <a:endParaRPr b="0" i="0" sz="1250" u="none" cap="none" strike="noStrike"/>
          </a:p>
        </p:txBody>
      </p:sp>
      <p:sp>
        <p:nvSpPr>
          <p:cNvPr id="227" name="Google Shape;227;p21"/>
          <p:cNvSpPr/>
          <p:nvPr/>
        </p:nvSpPr>
        <p:spPr>
          <a:xfrm>
            <a:off x="6523673" y="1277778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0.67</a:t>
            </a:r>
            <a:endParaRPr b="0" i="0" sz="1250" u="none" cap="none" strike="noStrike"/>
          </a:p>
        </p:txBody>
      </p:sp>
      <p:sp>
        <p:nvSpPr>
          <p:cNvPr id="228" name="Google Shape;228;p21"/>
          <p:cNvSpPr/>
          <p:nvPr/>
        </p:nvSpPr>
        <p:spPr>
          <a:xfrm>
            <a:off x="8447603" y="1277778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0.4044</a:t>
            </a:r>
            <a:endParaRPr b="0" i="0" sz="1250" u="none" cap="none" strike="noStrike"/>
          </a:p>
        </p:txBody>
      </p:sp>
      <p:sp>
        <p:nvSpPr>
          <p:cNvPr id="229" name="Google Shape;229;p21"/>
          <p:cNvSpPr/>
          <p:nvPr/>
        </p:nvSpPr>
        <p:spPr>
          <a:xfrm>
            <a:off x="10371534" y="12777788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0.1635</a:t>
            </a:r>
            <a:endParaRPr b="0" i="0" sz="1250" u="none" cap="none" strike="noStrike"/>
          </a:p>
        </p:txBody>
      </p:sp>
      <p:sp>
        <p:nvSpPr>
          <p:cNvPr id="230" name="Google Shape;230;p21"/>
          <p:cNvSpPr/>
          <p:nvPr/>
        </p:nvSpPr>
        <p:spPr>
          <a:xfrm>
            <a:off x="12295465" y="12777788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0.1623</a:t>
            </a:r>
            <a:endParaRPr b="0" i="0" sz="1250" u="none" cap="none" strike="noStrike"/>
          </a:p>
        </p:txBody>
      </p:sp>
      <p:sp>
        <p:nvSpPr>
          <p:cNvPr id="231" name="Google Shape;231;p21"/>
          <p:cNvSpPr/>
          <p:nvPr/>
        </p:nvSpPr>
        <p:spPr>
          <a:xfrm>
            <a:off x="583168" y="13147000"/>
            <a:ext cx="13467993" cy="47541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748070" y="13253204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XGBoost</a:t>
            </a:r>
            <a:endParaRPr b="0" i="0" sz="1250" u="none" cap="none" strike="noStrike"/>
          </a:p>
        </p:txBody>
      </p:sp>
      <p:sp>
        <p:nvSpPr>
          <p:cNvPr id="233" name="Google Shape;233;p21"/>
          <p:cNvSpPr/>
          <p:nvPr/>
        </p:nvSpPr>
        <p:spPr>
          <a:xfrm>
            <a:off x="2675811" y="1325320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0.74</a:t>
            </a:r>
            <a:endParaRPr b="0" i="0" sz="1250" u="none" cap="none" strike="noStrike"/>
          </a:p>
        </p:txBody>
      </p:sp>
      <p:sp>
        <p:nvSpPr>
          <p:cNvPr id="234" name="Google Shape;234;p21"/>
          <p:cNvSpPr/>
          <p:nvPr/>
        </p:nvSpPr>
        <p:spPr>
          <a:xfrm>
            <a:off x="4599742" y="1325320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0.66</a:t>
            </a:r>
            <a:endParaRPr b="0" i="0" sz="1250" u="none" cap="none" strike="noStrike"/>
          </a:p>
        </p:txBody>
      </p:sp>
      <p:sp>
        <p:nvSpPr>
          <p:cNvPr id="235" name="Google Shape;235;p21"/>
          <p:cNvSpPr/>
          <p:nvPr/>
        </p:nvSpPr>
        <p:spPr>
          <a:xfrm>
            <a:off x="6523673" y="1325320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0.58</a:t>
            </a:r>
            <a:endParaRPr b="0" i="0" sz="1250" u="none" cap="none" strike="noStrike"/>
          </a:p>
        </p:txBody>
      </p:sp>
      <p:sp>
        <p:nvSpPr>
          <p:cNvPr id="236" name="Google Shape;236;p21"/>
          <p:cNvSpPr/>
          <p:nvPr/>
        </p:nvSpPr>
        <p:spPr>
          <a:xfrm>
            <a:off x="8447603" y="1325320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0.5078</a:t>
            </a:r>
            <a:endParaRPr b="0" i="0" sz="1250" u="none" cap="none" strike="noStrike"/>
          </a:p>
        </p:txBody>
      </p:sp>
      <p:sp>
        <p:nvSpPr>
          <p:cNvPr id="237" name="Google Shape;237;p21"/>
          <p:cNvSpPr/>
          <p:nvPr/>
        </p:nvSpPr>
        <p:spPr>
          <a:xfrm>
            <a:off x="10371534" y="13253204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0.2578</a:t>
            </a:r>
            <a:endParaRPr b="0" i="0" sz="1250" u="none" cap="none" strike="noStrike"/>
          </a:p>
        </p:txBody>
      </p:sp>
      <p:sp>
        <p:nvSpPr>
          <p:cNvPr id="238" name="Google Shape;238;p21"/>
          <p:cNvSpPr/>
          <p:nvPr/>
        </p:nvSpPr>
        <p:spPr>
          <a:xfrm>
            <a:off x="12295465" y="13253204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-0.3209</a:t>
            </a:r>
            <a:endParaRPr b="0" i="0" sz="1250" u="none" cap="none" strike="noStrike"/>
          </a:p>
        </p:txBody>
      </p:sp>
      <p:sp>
        <p:nvSpPr>
          <p:cNvPr id="239" name="Google Shape;239;p21"/>
          <p:cNvSpPr/>
          <p:nvPr/>
        </p:nvSpPr>
        <p:spPr>
          <a:xfrm>
            <a:off x="583168" y="13622417"/>
            <a:ext cx="13467993" cy="47541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748070" y="13728621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LightGBM</a:t>
            </a:r>
            <a:endParaRPr b="0" i="0" sz="1250" u="none" cap="none" strike="noStrike"/>
          </a:p>
        </p:txBody>
      </p:sp>
      <p:sp>
        <p:nvSpPr>
          <p:cNvPr id="241" name="Google Shape;241;p21"/>
          <p:cNvSpPr/>
          <p:nvPr/>
        </p:nvSpPr>
        <p:spPr>
          <a:xfrm>
            <a:off x="2675811" y="137286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0.80</a:t>
            </a:r>
            <a:endParaRPr b="0" i="0" sz="1250" u="none" cap="none" strike="noStrike"/>
          </a:p>
        </p:txBody>
      </p:sp>
      <p:sp>
        <p:nvSpPr>
          <p:cNvPr id="242" name="Google Shape;242;p21"/>
          <p:cNvSpPr/>
          <p:nvPr/>
        </p:nvSpPr>
        <p:spPr>
          <a:xfrm>
            <a:off x="4599742" y="137286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0.55</a:t>
            </a:r>
            <a:endParaRPr b="0" i="0" sz="1250" u="none" cap="none" strike="noStrike"/>
          </a:p>
        </p:txBody>
      </p:sp>
      <p:sp>
        <p:nvSpPr>
          <p:cNvPr id="243" name="Google Shape;243;p21"/>
          <p:cNvSpPr/>
          <p:nvPr/>
        </p:nvSpPr>
        <p:spPr>
          <a:xfrm>
            <a:off x="6523673" y="137286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0.60</a:t>
            </a:r>
            <a:endParaRPr b="0" i="0" sz="1250" u="none" cap="none" strike="noStrike"/>
          </a:p>
        </p:txBody>
      </p:sp>
      <p:sp>
        <p:nvSpPr>
          <p:cNvPr id="244" name="Google Shape;244;p21"/>
          <p:cNvSpPr/>
          <p:nvPr/>
        </p:nvSpPr>
        <p:spPr>
          <a:xfrm>
            <a:off x="8447603" y="137286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0.4430</a:t>
            </a:r>
            <a:endParaRPr b="0" i="0" sz="1250" u="none" cap="none" strike="noStrike"/>
          </a:p>
        </p:txBody>
      </p:sp>
      <p:sp>
        <p:nvSpPr>
          <p:cNvPr id="245" name="Google Shape;245;p21"/>
          <p:cNvSpPr/>
          <p:nvPr/>
        </p:nvSpPr>
        <p:spPr>
          <a:xfrm>
            <a:off x="10371534" y="13728621"/>
            <a:ext cx="158746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0.1962</a:t>
            </a:r>
            <a:endParaRPr b="0" i="0" sz="1250" u="none" cap="none" strike="noStrike"/>
          </a:p>
        </p:txBody>
      </p:sp>
      <p:sp>
        <p:nvSpPr>
          <p:cNvPr id="246" name="Google Shape;246;p21"/>
          <p:cNvSpPr/>
          <p:nvPr/>
        </p:nvSpPr>
        <p:spPr>
          <a:xfrm>
            <a:off x="12295465" y="13728621"/>
            <a:ext cx="159127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-0.0052</a:t>
            </a:r>
            <a:endParaRPr b="0" i="0" sz="1250" u="none" cap="none" strike="noStrike"/>
          </a:p>
        </p:txBody>
      </p:sp>
      <p:sp>
        <p:nvSpPr>
          <p:cNvPr id="247" name="Google Shape;247;p21"/>
          <p:cNvSpPr/>
          <p:nvPr/>
        </p:nvSpPr>
        <p:spPr>
          <a:xfrm>
            <a:off x="575548" y="14290358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Random Forest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mostró el mejor rendimiento general después de SMOTE, con mayor accuracy y un buen recall en churn.</a:t>
            </a:r>
            <a:endParaRPr b="0" i="0" sz="1250" u="none" cap="none" strike="noStrike"/>
          </a:p>
        </p:txBody>
      </p:sp>
      <p:pic>
        <p:nvPicPr>
          <p:cNvPr id="248" name="Google Shape;2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75" y="1679513"/>
            <a:ext cx="50673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175" y="848325"/>
            <a:ext cx="7369151" cy="65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